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0" r:id="rId3"/>
    <p:sldId id="261" r:id="rId4"/>
    <p:sldId id="263" r:id="rId5"/>
    <p:sldId id="257" r:id="rId6"/>
    <p:sldId id="267" r:id="rId7"/>
    <p:sldId id="259" r:id="rId8"/>
    <p:sldId id="266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72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1B8E8-3860-4F75-A757-367D252A6A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D29656-A84A-4581-8258-D9D37D0A74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475AE-CFA9-47F4-8D0F-075E9A099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9ABD-7A1B-43BE-A5C4-DC641175C605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BFAF8-207E-4DEC-A88E-AA41E134B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FA4A0-B6E5-443D-952A-3F59BF9B1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3BEE-3D3A-4A96-B039-8AF2E59E2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010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A61F2-12DA-4DC5-83FD-E05F38469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0D69DA-8873-4635-A365-EC3B995E2B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C6870-E008-4A7F-BF67-CBC5C2A13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9ABD-7A1B-43BE-A5C4-DC641175C605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D1EF2B-AFF0-46F4-93ED-C6CB19826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3A0B2-93BE-4E4D-8F59-801524D3E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3BEE-3D3A-4A96-B039-8AF2E59E2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231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B5CEE1-AA02-4A2F-8FBF-64E5F11B87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641DA3-24A2-4237-96C1-CA8E6C1373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DC75C-6E93-4482-8133-448B9386D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9ABD-7A1B-43BE-A5C4-DC641175C605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6DCD3-806D-49A6-B01B-2E6789191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F996B3-CBC7-43BE-A6C0-719820DB3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3BEE-3D3A-4A96-B039-8AF2E59E2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626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B8722-807A-4DFB-8F30-ED6840146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63D75-EB0A-488F-9104-353AA5E11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EC7FAB-5206-4935-9901-3C09C31EE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9ABD-7A1B-43BE-A5C4-DC641175C605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C6027-EBD5-46BC-9470-D706E5B49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CB349-D0EC-449F-8A65-33F5A956B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3BEE-3D3A-4A96-B039-8AF2E59E2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58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0E534-45AA-4425-87AB-235AFAFBB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544E8C-3C3F-4CB3-8B7C-480553965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DEE56-7EB1-440A-AFBC-B05B262C5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9ABD-7A1B-43BE-A5C4-DC641175C605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EC1273-4BA3-4F1C-B992-387829739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3E6193-D130-4771-AFA6-BEFD8ABD6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3BEE-3D3A-4A96-B039-8AF2E59E2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35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8C84A-9AD9-4D27-96F8-BFD7086DA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7A9C7-6491-4299-A4D6-8AB943C085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FB48C8-B9A7-4279-8390-8B08B0509E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D6457-52D9-4A03-BFFE-9C0AF7AFC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9ABD-7A1B-43BE-A5C4-DC641175C605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C75356-E765-4A61-9C22-E840AE612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033183-DF7D-4D3C-B887-3ADA06DEA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3BEE-3D3A-4A96-B039-8AF2E59E2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47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EB016-11E6-419B-A3A2-4B5C1B04F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221C5A-7D54-4AE9-80F8-6C4073783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47A387-6DD3-4C96-97DB-8E01F24350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8CE1B6-D534-4D14-B089-9513390CEA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7E4517-271B-46AD-8B19-33664CB9A8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30084F-255E-4E6C-A055-EE45B6DBA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9ABD-7A1B-43BE-A5C4-DC641175C605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FA19B2-4EE4-4019-ACCB-0161ABAE0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6F3AEB-33E5-43E5-A34C-ACD2A6077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3BEE-3D3A-4A96-B039-8AF2E59E2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695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56D02-EE80-4207-9123-2449A3184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16647A-4B9D-4842-ACE3-B4ED213EB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9ABD-7A1B-43BE-A5C4-DC641175C605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B3A796-A16F-431A-8499-9DDAE4D7D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B6EAF2-54EC-481B-B5A6-0BCB22896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3BEE-3D3A-4A96-B039-8AF2E59E2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150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1B1E59-0FF0-4A12-8C2C-8D10D472E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9ABD-7A1B-43BE-A5C4-DC641175C605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1D3985-CF70-4F7A-9933-DB629879E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4E5DAA-4022-4DC7-B225-D0B4C9BE8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3BEE-3D3A-4A96-B039-8AF2E59E2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660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802E5-2009-4B6A-96E6-7041DBDC4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F7998-2BAF-44D3-9BC5-62C0A98D4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FBA034-902F-43DF-91D2-02E3B0394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0992AF-A851-487D-9651-CB28AA4E6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9ABD-7A1B-43BE-A5C4-DC641175C605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EB5989-7511-422B-9057-AE55C1E78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A88158-E041-446C-A12D-82C628D54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3BEE-3D3A-4A96-B039-8AF2E59E2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94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592B9-A097-4397-AA88-A1F384BA9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116691-9FC3-4AC9-814D-C91E116797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9EBAC9-0DE7-4C33-BDA7-C4BAED95C1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F54DA8-F61C-41FB-8B5F-5D77A8B3A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9ABD-7A1B-43BE-A5C4-DC641175C605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7277A0-716E-419A-B919-DDFE89229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4F9919-2884-43EF-A1E1-C5FAA2D52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3BEE-3D3A-4A96-B039-8AF2E59E2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18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D835CF-3C20-4EA6-AD4F-E7AEA1041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605A9-FF9D-4B70-8417-1E11353694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458FE-4116-4E4E-B4E3-43315249ED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59ABD-7A1B-43BE-A5C4-DC641175C605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9B981-3F3B-4451-9649-0AC604E170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BB87B6-08BB-488E-AA47-375B8785A4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53BEE-3D3A-4A96-B039-8AF2E59E2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47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45BF7-F9CF-4B3E-B448-67792E585A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Battle of Cowpens, SC</a:t>
            </a:r>
            <a:br>
              <a:rPr lang="en-US" dirty="0"/>
            </a:br>
            <a:r>
              <a:rPr lang="en-US" dirty="0"/>
              <a:t>17 January, 1781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BBDB72-BF6D-4B48-8808-76644E5372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Martin A. Howley</a:t>
            </a:r>
          </a:p>
          <a:p>
            <a:r>
              <a:rPr lang="en-US" dirty="0"/>
              <a:t>LTC, Old Guard of Gate City Guard</a:t>
            </a:r>
          </a:p>
          <a:p>
            <a:r>
              <a:rPr lang="en-US" dirty="0"/>
              <a:t>02 OCT 2019</a:t>
            </a:r>
          </a:p>
        </p:txBody>
      </p:sp>
    </p:spTree>
    <p:extLst>
      <p:ext uri="{BB962C8B-B14F-4D97-AF65-F5344CB8AC3E}">
        <p14:creationId xmlns:p14="http://schemas.microsoft.com/office/powerpoint/2010/main" val="212944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11DDE-FC6A-4F14-96BC-EF604992B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 Line Up Front (BLUF)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653CF-C459-47B5-A2E4-4FC38EF3D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7252"/>
            <a:ext cx="10515600" cy="463971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Cowpens led to Cornwallis’ retreat from the South to Yorktown</a:t>
            </a:r>
          </a:p>
          <a:p>
            <a:r>
              <a:rPr lang="en-US" dirty="0"/>
              <a:t>Cowpens was decisive victory for Continental Army</a:t>
            </a:r>
          </a:p>
          <a:p>
            <a:r>
              <a:rPr lang="en-US" dirty="0"/>
              <a:t>Cowpens decimated British Dragoons and large part of British Army</a:t>
            </a:r>
          </a:p>
          <a:p>
            <a:r>
              <a:rPr lang="en-US" dirty="0"/>
              <a:t>US lost an entire Army at Battle of Camden, SC (Routed), 16 Aug 1780</a:t>
            </a:r>
          </a:p>
          <a:p>
            <a:pPr lvl="1"/>
            <a:r>
              <a:rPr lang="en-US" dirty="0"/>
              <a:t>4,000 US under MG Horatio Gates	(900/1K Cap)	2,100 UK under LG Lord Cornwallis</a:t>
            </a:r>
          </a:p>
          <a:p>
            <a:r>
              <a:rPr lang="en-US" dirty="0"/>
              <a:t>US MG Nathaniel Greene split his forces</a:t>
            </a:r>
          </a:p>
          <a:p>
            <a:r>
              <a:rPr lang="en-US" dirty="0"/>
              <a:t>Gave “Light Maneuvering” Force to BG Daniel Morgan</a:t>
            </a:r>
          </a:p>
          <a:p>
            <a:r>
              <a:rPr lang="en-US" dirty="0"/>
              <a:t>The only double envelopment in Revolutionary War</a:t>
            </a:r>
          </a:p>
          <a:p>
            <a:r>
              <a:rPr lang="en-US" dirty="0"/>
              <a:t>One of the few Cavalry Engagements in Revolutionary War (LTC W)</a:t>
            </a:r>
          </a:p>
          <a:p>
            <a:r>
              <a:rPr lang="en-US" dirty="0"/>
              <a:t>Hand-Picked terrain</a:t>
            </a:r>
          </a:p>
          <a:p>
            <a:r>
              <a:rPr lang="en-US" dirty="0"/>
              <a:t>Hernando Cortez – Burn the Boats</a:t>
            </a:r>
          </a:p>
        </p:txBody>
      </p:sp>
    </p:spTree>
    <p:extLst>
      <p:ext uri="{BB962C8B-B14F-4D97-AF65-F5344CB8AC3E}">
        <p14:creationId xmlns:p14="http://schemas.microsoft.com/office/powerpoint/2010/main" val="1239800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AE904-72AB-44E7-9739-03F67CD98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Morgan’s Orders and Tactics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C29E1-B35C-49D2-B2B3-F4612C86A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4974"/>
            <a:ext cx="10515600" cy="481198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Gain “Backwoods” support and live off the land</a:t>
            </a:r>
          </a:p>
          <a:p>
            <a:r>
              <a:rPr lang="en-US" dirty="0"/>
              <a:t>Raise, train and use militia and skirmishers integrated as significant parts of his fighting force</a:t>
            </a:r>
          </a:p>
          <a:p>
            <a:r>
              <a:rPr lang="en-US" dirty="0"/>
              <a:t>Made British find and chase him (LTC Tarleton)</a:t>
            </a:r>
          </a:p>
          <a:p>
            <a:r>
              <a:rPr lang="en-US" dirty="0"/>
              <a:t>Chose Terrain – River at back, Ravine to side, Swamp on other side, two hills at back of funnel</a:t>
            </a:r>
          </a:p>
          <a:p>
            <a:r>
              <a:rPr lang="en-US" dirty="0"/>
              <a:t>Knew his troops and their abilities (1000-1900)</a:t>
            </a:r>
          </a:p>
          <a:p>
            <a:r>
              <a:rPr lang="en-US" dirty="0"/>
              <a:t>Knew his enemy (1100-1500)</a:t>
            </a:r>
          </a:p>
          <a:p>
            <a:r>
              <a:rPr lang="en-US" dirty="0"/>
              <a:t>Three lines</a:t>
            </a:r>
          </a:p>
          <a:p>
            <a:pPr lvl="1"/>
            <a:r>
              <a:rPr lang="en-US" dirty="0"/>
              <a:t>Skirmishers – shoot epaulets</a:t>
            </a:r>
          </a:p>
          <a:p>
            <a:pPr lvl="1"/>
            <a:r>
              <a:rPr lang="en-US" dirty="0"/>
              <a:t>Militia (COL Pickens) –” give me 3 rounds boys” </a:t>
            </a:r>
          </a:p>
          <a:p>
            <a:pPr lvl="1"/>
            <a:r>
              <a:rPr lang="en-US" dirty="0"/>
              <a:t>Continental Army at back</a:t>
            </a:r>
          </a:p>
          <a:p>
            <a:pPr lvl="1"/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 - Washington’s Cavalry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968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9D743-EC3A-4473-9DC6-A76ECF72E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Prelude to Battle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CBD5A-147A-454B-9A65-6FDE1810A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4974"/>
            <a:ext cx="10515600" cy="481198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Tarleton driving his troops for 3-4 days to engage Morgan</a:t>
            </a:r>
          </a:p>
          <a:p>
            <a:r>
              <a:rPr lang="en-US" dirty="0"/>
              <a:t>Tarleton assumed this was the usual worn, afraid militia force </a:t>
            </a:r>
          </a:p>
          <a:p>
            <a:r>
              <a:rPr lang="en-US" dirty="0"/>
              <a:t>Morgan chose time and place of battle</a:t>
            </a:r>
          </a:p>
          <a:p>
            <a:r>
              <a:rPr lang="en-US" dirty="0"/>
              <a:t>Morgan knew who and what his enemy was</a:t>
            </a:r>
          </a:p>
          <a:p>
            <a:r>
              <a:rPr lang="en-US" dirty="0"/>
              <a:t>Morgan’s men rested and familiar (with one day) of location</a:t>
            </a:r>
          </a:p>
          <a:p>
            <a:r>
              <a:rPr lang="en-US" dirty="0"/>
              <a:t>US troops had high morale</a:t>
            </a:r>
          </a:p>
          <a:p>
            <a:r>
              <a:rPr lang="en-US" dirty="0"/>
              <a:t>Morgan had a layered in-depth plan using each unit’s abilities to their maximum potential</a:t>
            </a:r>
          </a:p>
          <a:p>
            <a:r>
              <a:rPr lang="en-US" dirty="0"/>
              <a:t>Morgan </a:t>
            </a:r>
            <a:r>
              <a:rPr lang="en-US" b="1" u="sng" dirty="0"/>
              <a:t>planned</a:t>
            </a:r>
            <a:r>
              <a:rPr lang="en-US" dirty="0"/>
              <a:t> a double envelopment</a:t>
            </a:r>
          </a:p>
          <a:p>
            <a:r>
              <a:rPr lang="en-US" dirty="0"/>
              <a:t>Morgan kept Cavalry as a hidden surprise element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274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B22E0-8F83-4192-8C58-028577A08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56"/>
            <a:ext cx="10515600" cy="698362"/>
          </a:xfrm>
        </p:spPr>
        <p:txBody>
          <a:bodyPr/>
          <a:lstStyle/>
          <a:p>
            <a:r>
              <a:rPr lang="en-US" dirty="0"/>
              <a:t>Initial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29A015B-5EF7-45E7-AF0D-C4002C7DF10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772480" y="765318"/>
            <a:ext cx="8365434" cy="5854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494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8F8DA-782B-49EA-BBA8-EB6042379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9"/>
            <a:ext cx="10515600" cy="608910"/>
          </a:xfrm>
        </p:spPr>
        <p:txBody>
          <a:bodyPr>
            <a:noAutofit/>
          </a:bodyPr>
          <a:lstStyle/>
          <a:p>
            <a:r>
              <a:rPr lang="en-US" dirty="0"/>
              <a:t>Phase 2</a:t>
            </a:r>
          </a:p>
        </p:txBody>
      </p:sp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68CF5069-2D59-452E-9647-498985F94B8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426455" y="894522"/>
            <a:ext cx="7502738" cy="566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779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DA023-25EC-4C67-BCC1-A99F273C5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5413"/>
            <a:ext cx="10515600" cy="923281"/>
          </a:xfrm>
        </p:spPr>
        <p:txBody>
          <a:bodyPr/>
          <a:lstStyle/>
          <a:p>
            <a:r>
              <a:rPr lang="en-US" dirty="0"/>
              <a:t>Conclusion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8CFC01B-1FBA-47C8-AD15-624B95A9E10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28295" y="807868"/>
            <a:ext cx="7395099" cy="568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842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1E725-4379-4D8B-8263-D2772C46A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Aftermath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69E33-93A3-4CBB-BA1F-C4222B67D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2088"/>
            <a:ext cx="10515600" cy="504907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British Loss</a:t>
            </a:r>
          </a:p>
          <a:p>
            <a:pPr lvl="1"/>
            <a:r>
              <a:rPr lang="en-US" dirty="0"/>
              <a:t>Tarleton’s Dragoons – suffered 86% Casualty Rate</a:t>
            </a:r>
          </a:p>
          <a:p>
            <a:pPr lvl="1"/>
            <a:r>
              <a:rPr lang="en-US" dirty="0"/>
              <a:t>110 KIA</a:t>
            </a:r>
          </a:p>
          <a:p>
            <a:pPr lvl="1"/>
            <a:r>
              <a:rPr lang="en-US" dirty="0"/>
              <a:t>712 British prisoners</a:t>
            </a:r>
          </a:p>
          <a:p>
            <a:pPr lvl="1"/>
            <a:r>
              <a:rPr lang="en-US" dirty="0"/>
              <a:t>All Artillerymen killed or incapacitated</a:t>
            </a:r>
          </a:p>
          <a:p>
            <a:r>
              <a:rPr lang="en-US" dirty="0"/>
              <a:t>US Loss</a:t>
            </a:r>
          </a:p>
          <a:p>
            <a:pPr lvl="1"/>
            <a:r>
              <a:rPr lang="en-US" dirty="0"/>
              <a:t>128 Killed or wounded</a:t>
            </a:r>
          </a:p>
          <a:p>
            <a:r>
              <a:rPr lang="en-US" dirty="0"/>
              <a:t>Cornwallis’ Dragoons and Cavalry gone</a:t>
            </a:r>
          </a:p>
          <a:p>
            <a:r>
              <a:rPr lang="en-US" dirty="0"/>
              <a:t>Colonial victory – raises morale, boosts support throughout Colonies</a:t>
            </a:r>
          </a:p>
          <a:p>
            <a:r>
              <a:rPr lang="en-US" dirty="0"/>
              <a:t>Battle of Guilford Court - Pyrrhic victory that damaged Cornwallis’ Army</a:t>
            </a:r>
          </a:p>
          <a:p>
            <a:r>
              <a:rPr lang="en-US" dirty="0"/>
              <a:t>Departure from the south to Yorktown</a:t>
            </a:r>
          </a:p>
          <a:p>
            <a:endParaRPr lang="en-US" dirty="0"/>
          </a:p>
          <a:p>
            <a:r>
              <a:rPr lang="en-US" dirty="0" err="1"/>
              <a:t>Hazzah</a:t>
            </a:r>
            <a:r>
              <a:rPr lang="en-US" dirty="0"/>
              <a:t>!!!!!</a:t>
            </a:r>
          </a:p>
        </p:txBody>
      </p:sp>
    </p:spTree>
    <p:extLst>
      <p:ext uri="{BB962C8B-B14F-4D97-AF65-F5344CB8AC3E}">
        <p14:creationId xmlns:p14="http://schemas.microsoft.com/office/powerpoint/2010/main" val="3800981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331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Battle of Cowpens, SC 17 January, 1781</vt:lpstr>
      <vt:lpstr>Bottom Line Up Front (BLUF)</vt:lpstr>
      <vt:lpstr>Morgan’s Orders and Tactics</vt:lpstr>
      <vt:lpstr>Prelude to Battle</vt:lpstr>
      <vt:lpstr>Initial</vt:lpstr>
      <vt:lpstr>Phase 2</vt:lpstr>
      <vt:lpstr>Conclusion </vt:lpstr>
      <vt:lpstr>Aftermath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Battle of Cowpens, SC 17 January, 1791</dc:title>
  <dc:creator>Crystal Howley/USA</dc:creator>
  <cp:lastModifiedBy>Crystal Howley/USA</cp:lastModifiedBy>
  <cp:revision>12</cp:revision>
  <cp:lastPrinted>2019-09-30T21:45:43Z</cp:lastPrinted>
  <dcterms:created xsi:type="dcterms:W3CDTF">2019-05-01T18:57:31Z</dcterms:created>
  <dcterms:modified xsi:type="dcterms:W3CDTF">2019-09-30T21:53:42Z</dcterms:modified>
</cp:coreProperties>
</file>